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57" r:id="rId6"/>
    <p:sldId id="258" r:id="rId7"/>
    <p:sldId id="263" r:id="rId8"/>
    <p:sldId id="259" r:id="rId9"/>
    <p:sldId id="268" r:id="rId10"/>
    <p:sldId id="264" r:id="rId11"/>
    <p:sldId id="265" r:id="rId12"/>
    <p:sldId id="266" r:id="rId13"/>
    <p:sldId id="261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BFBBC3-5E6C-4A58-B63A-53F85EF973B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E8CBF90-ED09-4C51-AF5B-1A1665AD0711}">
      <dgm:prSet/>
      <dgm:spPr/>
      <dgm:t>
        <a:bodyPr/>
        <a:lstStyle/>
        <a:p>
          <a:r>
            <a:rPr lang="en-US"/>
            <a:t>The cloud…</a:t>
          </a:r>
        </a:p>
      </dgm:t>
    </dgm:pt>
    <dgm:pt modelId="{FEC3A928-61CC-465A-975F-E573446D8EE6}" type="parTrans" cxnId="{124A231F-A3DB-427A-A720-AD6E4E7B388C}">
      <dgm:prSet/>
      <dgm:spPr/>
      <dgm:t>
        <a:bodyPr/>
        <a:lstStyle/>
        <a:p>
          <a:endParaRPr lang="en-US"/>
        </a:p>
      </dgm:t>
    </dgm:pt>
    <dgm:pt modelId="{906E2B7D-456E-46B9-9EB9-37F8365D3E35}" type="sibTrans" cxnId="{124A231F-A3DB-427A-A720-AD6E4E7B388C}">
      <dgm:prSet/>
      <dgm:spPr/>
      <dgm:t>
        <a:bodyPr/>
        <a:lstStyle/>
        <a:p>
          <a:endParaRPr lang="en-US"/>
        </a:p>
      </dgm:t>
    </dgm:pt>
    <dgm:pt modelId="{434D2B56-4190-49A0-A1BC-515CF5AB80F4}">
      <dgm:prSet/>
      <dgm:spPr/>
      <dgm:t>
        <a:bodyPr/>
        <a:lstStyle/>
        <a:p>
          <a:r>
            <a:rPr lang="en-US"/>
            <a:t>Cleaning data…</a:t>
          </a:r>
        </a:p>
      </dgm:t>
    </dgm:pt>
    <dgm:pt modelId="{371B8675-6E22-415E-AF06-0F435424EC80}" type="parTrans" cxnId="{916F02AF-60CF-4A31-8B55-F84D4479D104}">
      <dgm:prSet/>
      <dgm:spPr/>
      <dgm:t>
        <a:bodyPr/>
        <a:lstStyle/>
        <a:p>
          <a:endParaRPr lang="en-US"/>
        </a:p>
      </dgm:t>
    </dgm:pt>
    <dgm:pt modelId="{09116A4A-B531-4BDE-8626-5A34B1F7E70C}" type="sibTrans" cxnId="{916F02AF-60CF-4A31-8B55-F84D4479D104}">
      <dgm:prSet/>
      <dgm:spPr/>
      <dgm:t>
        <a:bodyPr/>
        <a:lstStyle/>
        <a:p>
          <a:endParaRPr lang="en-US"/>
        </a:p>
      </dgm:t>
    </dgm:pt>
    <dgm:pt modelId="{FB80D924-3B51-4172-A85F-ABBA8D77D1F2}">
      <dgm:prSet/>
      <dgm:spPr/>
      <dgm:t>
        <a:bodyPr/>
        <a:lstStyle/>
        <a:p>
          <a:r>
            <a:rPr lang="en-US"/>
            <a:t>Variance in data coding…</a:t>
          </a:r>
        </a:p>
      </dgm:t>
    </dgm:pt>
    <dgm:pt modelId="{EA9D9266-C48F-4C44-B1BD-4556499D715C}" type="parTrans" cxnId="{CDC478A2-3887-4D8F-97BE-2EE4DE0368BB}">
      <dgm:prSet/>
      <dgm:spPr/>
      <dgm:t>
        <a:bodyPr/>
        <a:lstStyle/>
        <a:p>
          <a:endParaRPr lang="en-US"/>
        </a:p>
      </dgm:t>
    </dgm:pt>
    <dgm:pt modelId="{B4E734C7-E8D6-418E-9F8A-4180CE70EC06}" type="sibTrans" cxnId="{CDC478A2-3887-4D8F-97BE-2EE4DE0368BB}">
      <dgm:prSet/>
      <dgm:spPr/>
      <dgm:t>
        <a:bodyPr/>
        <a:lstStyle/>
        <a:p>
          <a:endParaRPr lang="en-US"/>
        </a:p>
      </dgm:t>
    </dgm:pt>
    <dgm:pt modelId="{29C20961-3A15-4F21-8CDD-FFC2AA05C910}" type="pres">
      <dgm:prSet presAssocID="{40BFBBC3-5E6C-4A58-B63A-53F85EF973BC}" presName="root" presStyleCnt="0">
        <dgm:presLayoutVars>
          <dgm:dir/>
          <dgm:resizeHandles val="exact"/>
        </dgm:presLayoutVars>
      </dgm:prSet>
      <dgm:spPr/>
    </dgm:pt>
    <dgm:pt modelId="{C6D7CD3F-35B2-4CAB-84BA-0767AC46E167}" type="pres">
      <dgm:prSet presAssocID="{FE8CBF90-ED09-4C51-AF5B-1A1665AD0711}" presName="compNode" presStyleCnt="0"/>
      <dgm:spPr/>
    </dgm:pt>
    <dgm:pt modelId="{2F184BE4-8652-4CFC-9FA5-A9C599EBCCD4}" type="pres">
      <dgm:prSet presAssocID="{FE8CBF90-ED09-4C51-AF5B-1A1665AD0711}" presName="bgRect" presStyleLbl="bgShp" presStyleIdx="0" presStyleCnt="3"/>
      <dgm:spPr/>
    </dgm:pt>
    <dgm:pt modelId="{EE524181-DC00-4874-BEC4-8863334E0DB3}" type="pres">
      <dgm:prSet presAssocID="{FE8CBF90-ED09-4C51-AF5B-1A1665AD071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7E5E3088-695E-40D1-9CE4-4A2D056CBF7C}" type="pres">
      <dgm:prSet presAssocID="{FE8CBF90-ED09-4C51-AF5B-1A1665AD0711}" presName="spaceRect" presStyleCnt="0"/>
      <dgm:spPr/>
    </dgm:pt>
    <dgm:pt modelId="{7E38BB28-BB82-44F0-9CA9-0A6D77A23981}" type="pres">
      <dgm:prSet presAssocID="{FE8CBF90-ED09-4C51-AF5B-1A1665AD0711}" presName="parTx" presStyleLbl="revTx" presStyleIdx="0" presStyleCnt="3">
        <dgm:presLayoutVars>
          <dgm:chMax val="0"/>
          <dgm:chPref val="0"/>
        </dgm:presLayoutVars>
      </dgm:prSet>
      <dgm:spPr/>
    </dgm:pt>
    <dgm:pt modelId="{50CCA53A-FEF7-4A1D-83EC-B8CE7BF1D272}" type="pres">
      <dgm:prSet presAssocID="{906E2B7D-456E-46B9-9EB9-37F8365D3E35}" presName="sibTrans" presStyleCnt="0"/>
      <dgm:spPr/>
    </dgm:pt>
    <dgm:pt modelId="{F44351A3-3F5D-46CF-B175-F8AC79055949}" type="pres">
      <dgm:prSet presAssocID="{434D2B56-4190-49A0-A1BC-515CF5AB80F4}" presName="compNode" presStyleCnt="0"/>
      <dgm:spPr/>
    </dgm:pt>
    <dgm:pt modelId="{BF7D1EA9-22CF-4EAF-890F-DA440674A699}" type="pres">
      <dgm:prSet presAssocID="{434D2B56-4190-49A0-A1BC-515CF5AB80F4}" presName="bgRect" presStyleLbl="bgShp" presStyleIdx="1" presStyleCnt="3"/>
      <dgm:spPr/>
    </dgm:pt>
    <dgm:pt modelId="{D6BE118F-C42B-422C-9A59-BDEF343E4EA5}" type="pres">
      <dgm:prSet presAssocID="{434D2B56-4190-49A0-A1BC-515CF5AB80F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p and bucket"/>
        </a:ext>
      </dgm:extLst>
    </dgm:pt>
    <dgm:pt modelId="{773516C5-59E8-47F9-AFA3-885CB33B21AA}" type="pres">
      <dgm:prSet presAssocID="{434D2B56-4190-49A0-A1BC-515CF5AB80F4}" presName="spaceRect" presStyleCnt="0"/>
      <dgm:spPr/>
    </dgm:pt>
    <dgm:pt modelId="{48F7DEB2-90BE-4211-B45C-78DBE9A71357}" type="pres">
      <dgm:prSet presAssocID="{434D2B56-4190-49A0-A1BC-515CF5AB80F4}" presName="parTx" presStyleLbl="revTx" presStyleIdx="1" presStyleCnt="3">
        <dgm:presLayoutVars>
          <dgm:chMax val="0"/>
          <dgm:chPref val="0"/>
        </dgm:presLayoutVars>
      </dgm:prSet>
      <dgm:spPr/>
    </dgm:pt>
    <dgm:pt modelId="{BA246A8C-955D-41E6-AD13-45D0A73D255E}" type="pres">
      <dgm:prSet presAssocID="{09116A4A-B531-4BDE-8626-5A34B1F7E70C}" presName="sibTrans" presStyleCnt="0"/>
      <dgm:spPr/>
    </dgm:pt>
    <dgm:pt modelId="{CC36966D-CB04-4D91-9378-BA7769B58404}" type="pres">
      <dgm:prSet presAssocID="{FB80D924-3B51-4172-A85F-ABBA8D77D1F2}" presName="compNode" presStyleCnt="0"/>
      <dgm:spPr/>
    </dgm:pt>
    <dgm:pt modelId="{235978AA-287F-4660-B947-48CE0A6A3B10}" type="pres">
      <dgm:prSet presAssocID="{FB80D924-3B51-4172-A85F-ABBA8D77D1F2}" presName="bgRect" presStyleLbl="bgShp" presStyleIdx="2" presStyleCnt="3"/>
      <dgm:spPr/>
    </dgm:pt>
    <dgm:pt modelId="{83729DC4-9632-4FBF-A8F1-14867E6319FC}" type="pres">
      <dgm:prSet presAssocID="{FB80D924-3B51-4172-A85F-ABBA8D77D1F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F60FA2AF-0103-4AF0-8544-00F5371C088E}" type="pres">
      <dgm:prSet presAssocID="{FB80D924-3B51-4172-A85F-ABBA8D77D1F2}" presName="spaceRect" presStyleCnt="0"/>
      <dgm:spPr/>
    </dgm:pt>
    <dgm:pt modelId="{B86C2FC1-C283-4684-AF5F-4654D87B9957}" type="pres">
      <dgm:prSet presAssocID="{FB80D924-3B51-4172-A85F-ABBA8D77D1F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24A231F-A3DB-427A-A720-AD6E4E7B388C}" srcId="{40BFBBC3-5E6C-4A58-B63A-53F85EF973BC}" destId="{FE8CBF90-ED09-4C51-AF5B-1A1665AD0711}" srcOrd="0" destOrd="0" parTransId="{FEC3A928-61CC-465A-975F-E573446D8EE6}" sibTransId="{906E2B7D-456E-46B9-9EB9-37F8365D3E35}"/>
    <dgm:cxn modelId="{4D1E7E3E-B063-4518-AFA6-E6E41174F2CC}" type="presOf" srcId="{434D2B56-4190-49A0-A1BC-515CF5AB80F4}" destId="{48F7DEB2-90BE-4211-B45C-78DBE9A71357}" srcOrd="0" destOrd="0" presId="urn:microsoft.com/office/officeart/2018/2/layout/IconVerticalSolidList"/>
    <dgm:cxn modelId="{EAE0A476-E2B3-4ABC-87B3-591ECAA3D3F2}" type="presOf" srcId="{FB80D924-3B51-4172-A85F-ABBA8D77D1F2}" destId="{B86C2FC1-C283-4684-AF5F-4654D87B9957}" srcOrd="0" destOrd="0" presId="urn:microsoft.com/office/officeart/2018/2/layout/IconVerticalSolidList"/>
    <dgm:cxn modelId="{B43F0388-5E85-4E59-88B8-99E8C2AA6C22}" type="presOf" srcId="{FE8CBF90-ED09-4C51-AF5B-1A1665AD0711}" destId="{7E38BB28-BB82-44F0-9CA9-0A6D77A23981}" srcOrd="0" destOrd="0" presId="urn:microsoft.com/office/officeart/2018/2/layout/IconVerticalSolidList"/>
    <dgm:cxn modelId="{CDC478A2-3887-4D8F-97BE-2EE4DE0368BB}" srcId="{40BFBBC3-5E6C-4A58-B63A-53F85EF973BC}" destId="{FB80D924-3B51-4172-A85F-ABBA8D77D1F2}" srcOrd="2" destOrd="0" parTransId="{EA9D9266-C48F-4C44-B1BD-4556499D715C}" sibTransId="{B4E734C7-E8D6-418E-9F8A-4180CE70EC06}"/>
    <dgm:cxn modelId="{916F02AF-60CF-4A31-8B55-F84D4479D104}" srcId="{40BFBBC3-5E6C-4A58-B63A-53F85EF973BC}" destId="{434D2B56-4190-49A0-A1BC-515CF5AB80F4}" srcOrd="1" destOrd="0" parTransId="{371B8675-6E22-415E-AF06-0F435424EC80}" sibTransId="{09116A4A-B531-4BDE-8626-5A34B1F7E70C}"/>
    <dgm:cxn modelId="{DEF237CA-A056-470D-91AE-D0BC41754B21}" type="presOf" srcId="{40BFBBC3-5E6C-4A58-B63A-53F85EF973BC}" destId="{29C20961-3A15-4F21-8CDD-FFC2AA05C910}" srcOrd="0" destOrd="0" presId="urn:microsoft.com/office/officeart/2018/2/layout/IconVerticalSolidList"/>
    <dgm:cxn modelId="{C8F58935-A674-4E5C-8856-51C93FDCB76E}" type="presParOf" srcId="{29C20961-3A15-4F21-8CDD-FFC2AA05C910}" destId="{C6D7CD3F-35B2-4CAB-84BA-0767AC46E167}" srcOrd="0" destOrd="0" presId="urn:microsoft.com/office/officeart/2018/2/layout/IconVerticalSolidList"/>
    <dgm:cxn modelId="{CB2950EA-3B80-41F9-B8F6-73F59E3F254C}" type="presParOf" srcId="{C6D7CD3F-35B2-4CAB-84BA-0767AC46E167}" destId="{2F184BE4-8652-4CFC-9FA5-A9C599EBCCD4}" srcOrd="0" destOrd="0" presId="urn:microsoft.com/office/officeart/2018/2/layout/IconVerticalSolidList"/>
    <dgm:cxn modelId="{5D65A471-BDB0-4888-9A12-E743D005D9A5}" type="presParOf" srcId="{C6D7CD3F-35B2-4CAB-84BA-0767AC46E167}" destId="{EE524181-DC00-4874-BEC4-8863334E0DB3}" srcOrd="1" destOrd="0" presId="urn:microsoft.com/office/officeart/2018/2/layout/IconVerticalSolidList"/>
    <dgm:cxn modelId="{AB012B54-C7A0-4A0E-83DB-445DF8BE1E92}" type="presParOf" srcId="{C6D7CD3F-35B2-4CAB-84BA-0767AC46E167}" destId="{7E5E3088-695E-40D1-9CE4-4A2D056CBF7C}" srcOrd="2" destOrd="0" presId="urn:microsoft.com/office/officeart/2018/2/layout/IconVerticalSolidList"/>
    <dgm:cxn modelId="{42BE6B41-D985-4597-8BFC-83D9EA4E7B01}" type="presParOf" srcId="{C6D7CD3F-35B2-4CAB-84BA-0767AC46E167}" destId="{7E38BB28-BB82-44F0-9CA9-0A6D77A23981}" srcOrd="3" destOrd="0" presId="urn:microsoft.com/office/officeart/2018/2/layout/IconVerticalSolidList"/>
    <dgm:cxn modelId="{543FA4BA-2EC2-43BF-BD12-29F158BC3FB4}" type="presParOf" srcId="{29C20961-3A15-4F21-8CDD-FFC2AA05C910}" destId="{50CCA53A-FEF7-4A1D-83EC-B8CE7BF1D272}" srcOrd="1" destOrd="0" presId="urn:microsoft.com/office/officeart/2018/2/layout/IconVerticalSolidList"/>
    <dgm:cxn modelId="{76A26EE3-42F7-4F01-9AAB-130C1F5309B8}" type="presParOf" srcId="{29C20961-3A15-4F21-8CDD-FFC2AA05C910}" destId="{F44351A3-3F5D-46CF-B175-F8AC79055949}" srcOrd="2" destOrd="0" presId="urn:microsoft.com/office/officeart/2018/2/layout/IconVerticalSolidList"/>
    <dgm:cxn modelId="{27FECA9A-2F5A-4842-B980-3D1E3FF9A5AC}" type="presParOf" srcId="{F44351A3-3F5D-46CF-B175-F8AC79055949}" destId="{BF7D1EA9-22CF-4EAF-890F-DA440674A699}" srcOrd="0" destOrd="0" presId="urn:microsoft.com/office/officeart/2018/2/layout/IconVerticalSolidList"/>
    <dgm:cxn modelId="{839C4B98-5129-47C7-AB9A-05F407EFAB5A}" type="presParOf" srcId="{F44351A3-3F5D-46CF-B175-F8AC79055949}" destId="{D6BE118F-C42B-422C-9A59-BDEF343E4EA5}" srcOrd="1" destOrd="0" presId="urn:microsoft.com/office/officeart/2018/2/layout/IconVerticalSolidList"/>
    <dgm:cxn modelId="{C6613E38-5520-48A3-B2C8-33A5DEBEE053}" type="presParOf" srcId="{F44351A3-3F5D-46CF-B175-F8AC79055949}" destId="{773516C5-59E8-47F9-AFA3-885CB33B21AA}" srcOrd="2" destOrd="0" presId="urn:microsoft.com/office/officeart/2018/2/layout/IconVerticalSolidList"/>
    <dgm:cxn modelId="{2048DB76-3BD0-4B8D-9BE7-820BBD330205}" type="presParOf" srcId="{F44351A3-3F5D-46CF-B175-F8AC79055949}" destId="{48F7DEB2-90BE-4211-B45C-78DBE9A71357}" srcOrd="3" destOrd="0" presId="urn:microsoft.com/office/officeart/2018/2/layout/IconVerticalSolidList"/>
    <dgm:cxn modelId="{217F7FE6-C4E7-4A57-A5E5-81C2977B6679}" type="presParOf" srcId="{29C20961-3A15-4F21-8CDD-FFC2AA05C910}" destId="{BA246A8C-955D-41E6-AD13-45D0A73D255E}" srcOrd="3" destOrd="0" presId="urn:microsoft.com/office/officeart/2018/2/layout/IconVerticalSolidList"/>
    <dgm:cxn modelId="{2C6E530C-FFDF-4597-93F6-CB46E3C59D17}" type="presParOf" srcId="{29C20961-3A15-4F21-8CDD-FFC2AA05C910}" destId="{CC36966D-CB04-4D91-9378-BA7769B58404}" srcOrd="4" destOrd="0" presId="urn:microsoft.com/office/officeart/2018/2/layout/IconVerticalSolidList"/>
    <dgm:cxn modelId="{39DB4B73-1996-4D36-A728-348E4024F002}" type="presParOf" srcId="{CC36966D-CB04-4D91-9378-BA7769B58404}" destId="{235978AA-287F-4660-B947-48CE0A6A3B10}" srcOrd="0" destOrd="0" presId="urn:microsoft.com/office/officeart/2018/2/layout/IconVerticalSolidList"/>
    <dgm:cxn modelId="{6DEBE61B-DD92-45DF-AFB3-FED8BC73E7EC}" type="presParOf" srcId="{CC36966D-CB04-4D91-9378-BA7769B58404}" destId="{83729DC4-9632-4FBF-A8F1-14867E6319FC}" srcOrd="1" destOrd="0" presId="urn:microsoft.com/office/officeart/2018/2/layout/IconVerticalSolidList"/>
    <dgm:cxn modelId="{D776E23F-FA48-43FE-ABFA-CE8E531ABB19}" type="presParOf" srcId="{CC36966D-CB04-4D91-9378-BA7769B58404}" destId="{F60FA2AF-0103-4AF0-8544-00F5371C088E}" srcOrd="2" destOrd="0" presId="urn:microsoft.com/office/officeart/2018/2/layout/IconVerticalSolidList"/>
    <dgm:cxn modelId="{172801E2-D66D-4F02-ABF7-E0BC03B3DB2C}" type="presParOf" srcId="{CC36966D-CB04-4D91-9378-BA7769B58404}" destId="{B86C2FC1-C283-4684-AF5F-4654D87B995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184BE4-8652-4CFC-9FA5-A9C599EBCCD4}">
      <dsp:nvSpPr>
        <dsp:cNvPr id="0" name=""/>
        <dsp:cNvSpPr/>
      </dsp:nvSpPr>
      <dsp:spPr>
        <a:xfrm>
          <a:off x="0" y="690"/>
          <a:ext cx="6248400" cy="161568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524181-DC00-4874-BEC4-8863334E0DB3}">
      <dsp:nvSpPr>
        <dsp:cNvPr id="0" name=""/>
        <dsp:cNvSpPr/>
      </dsp:nvSpPr>
      <dsp:spPr>
        <a:xfrm>
          <a:off x="488743" y="364218"/>
          <a:ext cx="888624" cy="8886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38BB28-BB82-44F0-9CA9-0A6D77A23981}">
      <dsp:nvSpPr>
        <dsp:cNvPr id="0" name=""/>
        <dsp:cNvSpPr/>
      </dsp:nvSpPr>
      <dsp:spPr>
        <a:xfrm>
          <a:off x="1866111" y="690"/>
          <a:ext cx="4382288" cy="16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993" tIns="170993" rIns="170993" bIns="1709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The cloud…</a:t>
          </a:r>
        </a:p>
      </dsp:txBody>
      <dsp:txXfrm>
        <a:off x="1866111" y="690"/>
        <a:ext cx="4382288" cy="1615680"/>
      </dsp:txXfrm>
    </dsp:sp>
    <dsp:sp modelId="{BF7D1EA9-22CF-4EAF-890F-DA440674A699}">
      <dsp:nvSpPr>
        <dsp:cNvPr id="0" name=""/>
        <dsp:cNvSpPr/>
      </dsp:nvSpPr>
      <dsp:spPr>
        <a:xfrm>
          <a:off x="0" y="2020291"/>
          <a:ext cx="6248400" cy="161568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BE118F-C42B-422C-9A59-BDEF343E4EA5}">
      <dsp:nvSpPr>
        <dsp:cNvPr id="0" name=""/>
        <dsp:cNvSpPr/>
      </dsp:nvSpPr>
      <dsp:spPr>
        <a:xfrm>
          <a:off x="488743" y="2383819"/>
          <a:ext cx="888624" cy="8886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F7DEB2-90BE-4211-B45C-78DBE9A71357}">
      <dsp:nvSpPr>
        <dsp:cNvPr id="0" name=""/>
        <dsp:cNvSpPr/>
      </dsp:nvSpPr>
      <dsp:spPr>
        <a:xfrm>
          <a:off x="1866111" y="2020291"/>
          <a:ext cx="4382288" cy="16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993" tIns="170993" rIns="170993" bIns="1709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Cleaning data…</a:t>
          </a:r>
        </a:p>
      </dsp:txBody>
      <dsp:txXfrm>
        <a:off x="1866111" y="2020291"/>
        <a:ext cx="4382288" cy="1615680"/>
      </dsp:txXfrm>
    </dsp:sp>
    <dsp:sp modelId="{235978AA-287F-4660-B947-48CE0A6A3B10}">
      <dsp:nvSpPr>
        <dsp:cNvPr id="0" name=""/>
        <dsp:cNvSpPr/>
      </dsp:nvSpPr>
      <dsp:spPr>
        <a:xfrm>
          <a:off x="0" y="4039891"/>
          <a:ext cx="6248400" cy="161568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729DC4-9632-4FBF-A8F1-14867E6319FC}">
      <dsp:nvSpPr>
        <dsp:cNvPr id="0" name=""/>
        <dsp:cNvSpPr/>
      </dsp:nvSpPr>
      <dsp:spPr>
        <a:xfrm>
          <a:off x="488743" y="4403420"/>
          <a:ext cx="888624" cy="88862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6C2FC1-C283-4684-AF5F-4654D87B9957}">
      <dsp:nvSpPr>
        <dsp:cNvPr id="0" name=""/>
        <dsp:cNvSpPr/>
      </dsp:nvSpPr>
      <dsp:spPr>
        <a:xfrm>
          <a:off x="1866111" y="4039891"/>
          <a:ext cx="4382288" cy="16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993" tIns="170993" rIns="170993" bIns="1709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Variance in data coding…</a:t>
          </a:r>
        </a:p>
      </dsp:txBody>
      <dsp:txXfrm>
        <a:off x="1866111" y="4039891"/>
        <a:ext cx="4382288" cy="16156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6D503C-D3A9-1A48-A637-E91B8D45C448}" type="datetimeFigureOut">
              <a:rPr lang="en-US" smtClean="0"/>
              <a:t>2/23/21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938EDF-CBC7-DC49-934B-934718BE7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7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938EDF-CBC7-DC49-934B-934718BE7F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19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E95F6-21A6-5F48-9237-420D1C18AA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30B5A1-A10A-9843-9BAE-3DD1E337C4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1065D-F4D5-2849-8E0A-3712B8A00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22A00-D360-AB4F-BE03-C1CDEB094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8FA0A-6CB9-EE4B-A87F-04A8CA387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98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A2F56-15F6-F34A-B08B-427E4D75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A2662B-9DA9-6E46-BEBF-B0E72351AB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C1FB2-5ED4-4046-B1E8-59C51C205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16909-AE7E-F847-9757-B7BC816B8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CD3F6-653C-D344-B46D-BF3803989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57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3AA5D5-FE21-F348-8569-5ED88C8462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B72A7C-BA11-EA4C-BDB7-52292ED81D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BB9B0-9D69-E044-821E-8160A15B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DAE22-AE36-FC48-A69E-CFB868795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08AF0-7C4C-3948-AD6A-E99E88B57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8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42968-3934-2746-9388-C9AE63A32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DC1D1-C67D-A843-A5DC-F275ECEB7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1A4CC-2F9E-4F4C-B0E1-BE38530E0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24233-24E5-1346-BF14-638ADDDAB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2B841-946B-6546-B874-8A9CFA052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63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FE573-A302-7148-A077-0D321C0A6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8FD2E-5F25-AA49-8D55-05F445704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DCAB7-6EBB-7E47-8425-EBD609ADC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87A38-060C-2A47-BB3A-E50D90591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D55F8-0F08-554C-8A2C-D36E9CF06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21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44D03-CEB5-2141-9FB5-CFCB7AA94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AAAC6-DD8B-DA4D-A6A1-03EA7FD459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E9B7D3-09E0-4648-80B4-6468EBD50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97B808-92A5-6F43-AF3D-FF39D92B2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79B1F5-25E2-4044-A7D1-5010B57AB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BEF42D-E10C-6144-946F-C4BEB6878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74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30D29-B934-4C42-A48F-0A75BF659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C000E-5420-3B4A-A889-A6F3D7152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496C3B-9009-3946-9206-A89EABC8E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755391-909B-E84A-B524-B24EA169BE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0B3E54-6960-7548-ABBE-1DEA443B7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A890D1-106B-8E47-BF24-86D090798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E80F9B-A2AF-7E41-AAA7-E7737421A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C50021-71F0-344E-BC69-6E698F895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341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3A2E-EC07-574D-B20A-B0D8FF61A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73C770-D5DF-AB44-9843-A5B5A3691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95964B-9205-E54E-94C1-E06A762E9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4EAB6A-DCC3-1C4B-A754-E865D14F0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871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186542-0FAA-7048-BCFF-764865DC7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4DE0A7-8737-6246-AC7D-4C55B076A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8114F-19C5-1947-A0F8-0FDB47BAA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04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46E06-47CA-3C4A-89B8-07724193D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8300D-082E-4946-8951-8D0C5A607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6F603-9F09-F542-92AF-9FFD6A5C9C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688B4-8365-9545-AC73-43F90D387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F7835-3A3B-B04D-8A5B-4EA749F82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00E1AD-063A-4743-A387-C0CA903A3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22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92175-9029-BC4D-9C95-FA41D9763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FDD489-3E14-3648-9355-93B6DBA99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34E923-1594-9B4F-8351-3009B6DF58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FD9CCE-A7BE-4943-BFC3-41C3E4ECB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0A9CB-22B9-3541-9729-B0CF81F9F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FC744-4700-CA4F-97D4-C0C1DF7DA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63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CB7957-15C1-3B4A-9E56-E41FF7E7C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99E21-29C8-A84F-A9E5-7BC18F984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FA62B-5C12-634E-8C82-D93A599C0D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FA827-9927-AF40-9461-FD7DF1762D6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90619-8AC5-C74A-857E-54741D3A2E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5ACDD-AD19-3147-A6C8-67E364C8B7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E2AC9-785F-4340-93A1-40CB3352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264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1CCA5C-1E46-4534-80F4-7A7A6E8065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84" r="8232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27B974-3B27-964E-AE55-99E47580FC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400" dirty="0"/>
              <a:t>Do ventilated patients with pain receive boluses of sedation?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3B9A94A-860E-064D-B556-B1089F141D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46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19"/>
    </mc:Choice>
    <mc:Fallback xmlns="">
      <p:transition spd="slow" advTm="9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8575C10-8187-4AC4-AD72-C754EAFD2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65429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CEABBA-14F0-DF4B-BE58-479680E5A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567915" cy="495249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We faced challenges…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4E776C9-ED67-41B7-B3A3-4DF76EF3A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99730"/>
            <a:ext cx="429768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508D5C0-6340-4A1C-84E6-9F8840A6EC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0829305"/>
              </p:ext>
            </p:extLst>
          </p:nvPr>
        </p:nvGraphicFramePr>
        <p:xfrm>
          <a:off x="5181600" y="568325"/>
          <a:ext cx="6248400" cy="5656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C99D76E-7906-F144-9B52-DD53CEC0F2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31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60"/>
    </mc:Choice>
    <mc:Fallback xmlns="">
      <p:transition spd="slow" advTm="6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436B34-5ABE-7141-AE9A-E943C54C2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8465" y="3298722"/>
            <a:ext cx="8495070" cy="17844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It’s not over!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Venn Diagram">
            <a:extLst>
              <a:ext uri="{FF2B5EF4-FFF2-40B4-BE49-F238E27FC236}">
                <a16:creationId xmlns:a16="http://schemas.microsoft.com/office/drawing/2014/main" id="{618A2739-EFCE-41C7-BC86-334567756C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2C5B484-9A27-7E44-A322-841D0D48E5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979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3"/>
    </mc:Choice>
    <mc:Fallback xmlns="">
      <p:transition spd="slow" advTm="3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6B158B5-50B5-4927-A367-7C9F3AFE5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A4470B-9686-464B-9E44-D04D17FC3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4" y="1367673"/>
            <a:ext cx="4375151" cy="26655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100" dirty="0">
                <a:solidFill>
                  <a:schemeClr val="bg1"/>
                </a:solidFill>
              </a:rPr>
              <a:t>Pain or agitation?</a:t>
            </a:r>
          </a:p>
        </p:txBody>
      </p:sp>
      <p:pic>
        <p:nvPicPr>
          <p:cNvPr id="1026" name="Picture 2" descr="Edvard Munch Masterpieces of Art By Candice Russell">
            <a:extLst>
              <a:ext uri="{FF2B5EF4-FFF2-40B4-BE49-F238E27FC236}">
                <a16:creationId xmlns:a16="http://schemas.microsoft.com/office/drawing/2014/main" id="{6174180B-DF4A-5241-857E-9003A1FC155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7" t="6283" r="-4" b="4610"/>
          <a:stretch/>
        </p:blipFill>
        <p:spPr bwMode="auto">
          <a:xfrm>
            <a:off x="-357352" y="0"/>
            <a:ext cx="6504151" cy="6857456"/>
          </a:xfrm>
          <a:custGeom>
            <a:avLst/>
            <a:gdLst/>
            <a:ahLst/>
            <a:cxnLst/>
            <a:rect l="l" t="t" r="r" b="b"/>
            <a:pathLst>
              <a:path w="6249303" h="6857998">
                <a:moveTo>
                  <a:pt x="5497146" y="6118149"/>
                </a:moveTo>
                <a:cubicBezTo>
                  <a:pt x="5503695" y="6124102"/>
                  <a:pt x="5511317" y="6129341"/>
                  <a:pt x="5518366" y="6133723"/>
                </a:cubicBezTo>
                <a:cubicBezTo>
                  <a:pt x="5525509" y="6138152"/>
                  <a:pt x="5530855" y="6143474"/>
                  <a:pt x="5534525" y="6149380"/>
                </a:cubicBezTo>
                <a:lnTo>
                  <a:pt x="5540000" y="6166562"/>
                </a:lnTo>
                <a:lnTo>
                  <a:pt x="5534525" y="6149379"/>
                </a:lnTo>
                <a:cubicBezTo>
                  <a:pt x="5530855" y="6143474"/>
                  <a:pt x="5525509" y="6138152"/>
                  <a:pt x="5518366" y="6133722"/>
                </a:cubicBezTo>
                <a:cubicBezTo>
                  <a:pt x="5511317" y="6129341"/>
                  <a:pt x="5503695" y="6124102"/>
                  <a:pt x="5497146" y="6118149"/>
                </a:cubicBezTo>
                <a:close/>
                <a:moveTo>
                  <a:pt x="5405304" y="4941372"/>
                </a:moveTo>
                <a:lnTo>
                  <a:pt x="5408634" y="4950869"/>
                </a:lnTo>
                <a:lnTo>
                  <a:pt x="5418318" y="4991382"/>
                </a:lnTo>
                <a:lnTo>
                  <a:pt x="5408634" y="4950868"/>
                </a:lnTo>
                <a:close/>
                <a:moveTo>
                  <a:pt x="5409242" y="4749807"/>
                </a:moveTo>
                <a:cubicBezTo>
                  <a:pt x="5397106" y="4762826"/>
                  <a:pt x="5396249" y="4781365"/>
                  <a:pt x="5394535" y="4799797"/>
                </a:cubicBezTo>
                <a:cubicBezTo>
                  <a:pt x="5396249" y="4781365"/>
                  <a:pt x="5397106" y="4762827"/>
                  <a:pt x="5409242" y="4749807"/>
                </a:cubicBezTo>
                <a:close/>
                <a:moveTo>
                  <a:pt x="5427041" y="4543185"/>
                </a:moveTo>
                <a:cubicBezTo>
                  <a:pt x="5428019" y="4548281"/>
                  <a:pt x="5430065" y="4553662"/>
                  <a:pt x="5432447" y="4557092"/>
                </a:cubicBezTo>
                <a:cubicBezTo>
                  <a:pt x="5444067" y="4573618"/>
                  <a:pt x="5452855" y="4588275"/>
                  <a:pt x="5458810" y="4602021"/>
                </a:cubicBezTo>
                <a:cubicBezTo>
                  <a:pt x="5452855" y="4588275"/>
                  <a:pt x="5444067" y="4573618"/>
                  <a:pt x="5432447" y="4557091"/>
                </a:cubicBezTo>
                <a:close/>
                <a:moveTo>
                  <a:pt x="5893259" y="2819253"/>
                </a:moveTo>
                <a:lnTo>
                  <a:pt x="5904902" y="2827484"/>
                </a:lnTo>
                <a:lnTo>
                  <a:pt x="5904904" y="2827486"/>
                </a:lnTo>
                <a:lnTo>
                  <a:pt x="5933407" y="2861156"/>
                </a:lnTo>
                <a:lnTo>
                  <a:pt x="5923753" y="2842392"/>
                </a:lnTo>
                <a:lnTo>
                  <a:pt x="5904904" y="2827486"/>
                </a:lnTo>
                <a:lnTo>
                  <a:pt x="5904902" y="2827483"/>
                </a:lnTo>
                <a:close/>
                <a:moveTo>
                  <a:pt x="5823604" y="1974015"/>
                </a:moveTo>
                <a:lnTo>
                  <a:pt x="5817090" y="1999763"/>
                </a:lnTo>
                <a:cubicBezTo>
                  <a:pt x="5813281" y="2008056"/>
                  <a:pt x="5807601" y="2016020"/>
                  <a:pt x="5799362" y="2023547"/>
                </a:cubicBezTo>
                <a:cubicBezTo>
                  <a:pt x="5815841" y="2008497"/>
                  <a:pt x="5822079" y="1991685"/>
                  <a:pt x="5823604" y="1974015"/>
                </a:cubicBezTo>
                <a:close/>
                <a:moveTo>
                  <a:pt x="5806410" y="1768838"/>
                </a:moveTo>
                <a:cubicBezTo>
                  <a:pt x="5802029" y="1774411"/>
                  <a:pt x="5799266" y="1779948"/>
                  <a:pt x="5797809" y="1785412"/>
                </a:cubicBezTo>
                <a:lnTo>
                  <a:pt x="5797028" y="1801558"/>
                </a:lnTo>
                <a:cubicBezTo>
                  <a:pt x="5795361" y="1790986"/>
                  <a:pt x="5797647" y="1779981"/>
                  <a:pt x="5806410" y="1768838"/>
                </a:cubicBezTo>
                <a:close/>
                <a:moveTo>
                  <a:pt x="5915999" y="520953"/>
                </a:moveTo>
                <a:lnTo>
                  <a:pt x="5909271" y="549926"/>
                </a:lnTo>
                <a:lnTo>
                  <a:pt x="5903017" y="566616"/>
                </a:lnTo>
                <a:lnTo>
                  <a:pt x="5897067" y="581804"/>
                </a:lnTo>
                <a:lnTo>
                  <a:pt x="5896649" y="583595"/>
                </a:lnTo>
                <a:lnTo>
                  <a:pt x="5894474" y="589388"/>
                </a:lnTo>
                <a:cubicBezTo>
                  <a:pt x="5892074" y="597005"/>
                  <a:pt x="5890316" y="604728"/>
                  <a:pt x="5889851" y="612658"/>
                </a:cubicBezTo>
                <a:lnTo>
                  <a:pt x="5896649" y="583595"/>
                </a:lnTo>
                <a:lnTo>
                  <a:pt x="5902965" y="566754"/>
                </a:lnTo>
                <a:lnTo>
                  <a:pt x="5903017" y="566616"/>
                </a:lnTo>
                <a:lnTo>
                  <a:pt x="5908855" y="551717"/>
                </a:lnTo>
                <a:lnTo>
                  <a:pt x="5909271" y="549926"/>
                </a:lnTo>
                <a:lnTo>
                  <a:pt x="5911436" y="544146"/>
                </a:lnTo>
                <a:cubicBezTo>
                  <a:pt x="5913823" y="536547"/>
                  <a:pt x="5915561" y="528850"/>
                  <a:pt x="5915999" y="520953"/>
                </a:cubicBezTo>
                <a:close/>
                <a:moveTo>
                  <a:pt x="5864896" y="268794"/>
                </a:moveTo>
                <a:cubicBezTo>
                  <a:pt x="5862371" y="279176"/>
                  <a:pt x="5860668" y="289296"/>
                  <a:pt x="5860021" y="299164"/>
                </a:cubicBezTo>
                <a:cubicBezTo>
                  <a:pt x="5859371" y="309031"/>
                  <a:pt x="5859776" y="318646"/>
                  <a:pt x="5861466" y="328017"/>
                </a:cubicBezTo>
                <a:close/>
                <a:moveTo>
                  <a:pt x="0" y="0"/>
                </a:moveTo>
                <a:lnTo>
                  <a:pt x="6182312" y="0"/>
                </a:lnTo>
                <a:lnTo>
                  <a:pt x="6178097" y="24480"/>
                </a:lnTo>
                <a:cubicBezTo>
                  <a:pt x="6175612" y="32636"/>
                  <a:pt x="6171850" y="40471"/>
                  <a:pt x="6166086" y="47806"/>
                </a:cubicBezTo>
                <a:cubicBezTo>
                  <a:pt x="6151226" y="66857"/>
                  <a:pt x="6154655" y="85336"/>
                  <a:pt x="6156942" y="105718"/>
                </a:cubicBezTo>
                <a:cubicBezTo>
                  <a:pt x="6158656" y="121150"/>
                  <a:pt x="6158085" y="136963"/>
                  <a:pt x="6158277" y="152584"/>
                </a:cubicBezTo>
                <a:cubicBezTo>
                  <a:pt x="6158846" y="180017"/>
                  <a:pt x="6159037" y="207450"/>
                  <a:pt x="6159990" y="234883"/>
                </a:cubicBezTo>
                <a:cubicBezTo>
                  <a:pt x="6160370" y="243648"/>
                  <a:pt x="6165135" y="252600"/>
                  <a:pt x="6164373" y="261173"/>
                </a:cubicBezTo>
                <a:cubicBezTo>
                  <a:pt x="6160752" y="300800"/>
                  <a:pt x="6155037" y="340425"/>
                  <a:pt x="6151798" y="380050"/>
                </a:cubicBezTo>
                <a:cubicBezTo>
                  <a:pt x="6149894" y="402529"/>
                  <a:pt x="6153511" y="425581"/>
                  <a:pt x="6150846" y="447870"/>
                </a:cubicBezTo>
                <a:cubicBezTo>
                  <a:pt x="6147798" y="473587"/>
                  <a:pt x="6139988" y="498733"/>
                  <a:pt x="6135223" y="524262"/>
                </a:cubicBezTo>
                <a:cubicBezTo>
                  <a:pt x="6133891" y="531310"/>
                  <a:pt x="6135606" y="539121"/>
                  <a:pt x="6135985" y="546552"/>
                </a:cubicBezTo>
                <a:cubicBezTo>
                  <a:pt x="6136367" y="554933"/>
                  <a:pt x="6137129" y="563125"/>
                  <a:pt x="6137320" y="571508"/>
                </a:cubicBezTo>
                <a:cubicBezTo>
                  <a:pt x="6137702" y="597037"/>
                  <a:pt x="6137129" y="622564"/>
                  <a:pt x="6138464" y="648092"/>
                </a:cubicBezTo>
                <a:cubicBezTo>
                  <a:pt x="6139225" y="663713"/>
                  <a:pt x="6147035" y="680096"/>
                  <a:pt x="6144177" y="694576"/>
                </a:cubicBezTo>
                <a:cubicBezTo>
                  <a:pt x="6138654" y="724104"/>
                  <a:pt x="6151036" y="753633"/>
                  <a:pt x="6140750" y="783158"/>
                </a:cubicBezTo>
                <a:cubicBezTo>
                  <a:pt x="6137702" y="792306"/>
                  <a:pt x="6145322" y="804877"/>
                  <a:pt x="6145702" y="815929"/>
                </a:cubicBezTo>
                <a:cubicBezTo>
                  <a:pt x="6146654" y="843552"/>
                  <a:pt x="6146464" y="871173"/>
                  <a:pt x="6146274" y="898797"/>
                </a:cubicBezTo>
                <a:cubicBezTo>
                  <a:pt x="6146084" y="923562"/>
                  <a:pt x="6148750" y="949281"/>
                  <a:pt x="6143416" y="973095"/>
                </a:cubicBezTo>
                <a:cubicBezTo>
                  <a:pt x="6137702" y="998052"/>
                  <a:pt x="6138464" y="1020529"/>
                  <a:pt x="6144940" y="1044725"/>
                </a:cubicBezTo>
                <a:cubicBezTo>
                  <a:pt x="6149322" y="1061298"/>
                  <a:pt x="6149894" y="1078826"/>
                  <a:pt x="6151226" y="1095972"/>
                </a:cubicBezTo>
                <a:cubicBezTo>
                  <a:pt x="6152750" y="1114449"/>
                  <a:pt x="6148750" y="1134834"/>
                  <a:pt x="6155037" y="1151600"/>
                </a:cubicBezTo>
                <a:cubicBezTo>
                  <a:pt x="6173706" y="1201512"/>
                  <a:pt x="6177706" y="1252757"/>
                  <a:pt x="6177706" y="1304955"/>
                </a:cubicBezTo>
                <a:cubicBezTo>
                  <a:pt x="6177706" y="1314483"/>
                  <a:pt x="6175041" y="1324198"/>
                  <a:pt x="6172183" y="1333341"/>
                </a:cubicBezTo>
                <a:cubicBezTo>
                  <a:pt x="6155037" y="1386684"/>
                  <a:pt x="6156560" y="1440216"/>
                  <a:pt x="6167039" y="1494509"/>
                </a:cubicBezTo>
                <a:cubicBezTo>
                  <a:pt x="6169325" y="1505751"/>
                  <a:pt x="6169706" y="1518324"/>
                  <a:pt x="6167421" y="1529563"/>
                </a:cubicBezTo>
                <a:cubicBezTo>
                  <a:pt x="6160752" y="1561189"/>
                  <a:pt x="6149702" y="1591859"/>
                  <a:pt x="6144940" y="1623675"/>
                </a:cubicBezTo>
                <a:cubicBezTo>
                  <a:pt x="6137129" y="1676253"/>
                  <a:pt x="6163417" y="1721785"/>
                  <a:pt x="6180565" y="1768838"/>
                </a:cubicBezTo>
                <a:cubicBezTo>
                  <a:pt x="6196758" y="1813610"/>
                  <a:pt x="6233335" y="1851709"/>
                  <a:pt x="6225142" y="1904673"/>
                </a:cubicBezTo>
                <a:cubicBezTo>
                  <a:pt x="6224381" y="1910004"/>
                  <a:pt x="6229524" y="1915912"/>
                  <a:pt x="6230858" y="1921817"/>
                </a:cubicBezTo>
                <a:cubicBezTo>
                  <a:pt x="6234479" y="1938009"/>
                  <a:pt x="6238857" y="1954202"/>
                  <a:pt x="6240574" y="1970586"/>
                </a:cubicBezTo>
                <a:cubicBezTo>
                  <a:pt x="6242861" y="1990589"/>
                  <a:pt x="6242100" y="2010974"/>
                  <a:pt x="6244004" y="2030977"/>
                </a:cubicBezTo>
                <a:cubicBezTo>
                  <a:pt x="6245147" y="2043835"/>
                  <a:pt x="6247242" y="2056600"/>
                  <a:pt x="6249052" y="2069340"/>
                </a:cubicBezTo>
                <a:lnTo>
                  <a:pt x="6249303" y="2072225"/>
                </a:lnTo>
                <a:lnTo>
                  <a:pt x="6249303" y="2131532"/>
                </a:lnTo>
                <a:lnTo>
                  <a:pt x="6248432" y="2138304"/>
                </a:lnTo>
                <a:cubicBezTo>
                  <a:pt x="6246241" y="2148519"/>
                  <a:pt x="6243623" y="2158712"/>
                  <a:pt x="6241908" y="2168903"/>
                </a:cubicBezTo>
                <a:cubicBezTo>
                  <a:pt x="6237145" y="2197670"/>
                  <a:pt x="6238479" y="2229296"/>
                  <a:pt x="6226286" y="2254633"/>
                </a:cubicBezTo>
                <a:cubicBezTo>
                  <a:pt x="6213332" y="2281683"/>
                  <a:pt x="6207426" y="2307402"/>
                  <a:pt x="6211426" y="2335405"/>
                </a:cubicBezTo>
                <a:cubicBezTo>
                  <a:pt x="6212760" y="2344741"/>
                  <a:pt x="6220762" y="2356744"/>
                  <a:pt x="6228952" y="2360933"/>
                </a:cubicBezTo>
                <a:cubicBezTo>
                  <a:pt x="6247241" y="2370270"/>
                  <a:pt x="6250481" y="2383032"/>
                  <a:pt x="6244193" y="2400369"/>
                </a:cubicBezTo>
                <a:cubicBezTo>
                  <a:pt x="6238857" y="2415420"/>
                  <a:pt x="6236192" y="2433897"/>
                  <a:pt x="6225904" y="2444184"/>
                </a:cubicBezTo>
                <a:cubicBezTo>
                  <a:pt x="6196758" y="2473333"/>
                  <a:pt x="6195806" y="2510483"/>
                  <a:pt x="6187996" y="2546678"/>
                </a:cubicBezTo>
                <a:cubicBezTo>
                  <a:pt x="6183231" y="2568774"/>
                  <a:pt x="6183041" y="2589352"/>
                  <a:pt x="6186279" y="2611450"/>
                </a:cubicBezTo>
                <a:cubicBezTo>
                  <a:pt x="6193518" y="2659455"/>
                  <a:pt x="6183231" y="2706131"/>
                  <a:pt x="6170087" y="2752235"/>
                </a:cubicBezTo>
                <a:cubicBezTo>
                  <a:pt x="6161325" y="2782716"/>
                  <a:pt x="6155990" y="2813958"/>
                  <a:pt x="6147035" y="2844248"/>
                </a:cubicBezTo>
                <a:cubicBezTo>
                  <a:pt x="6140177" y="2866918"/>
                  <a:pt x="6131985" y="2889587"/>
                  <a:pt x="6120937" y="2910353"/>
                </a:cubicBezTo>
                <a:cubicBezTo>
                  <a:pt x="6104743" y="2940455"/>
                  <a:pt x="6080358" y="2966742"/>
                  <a:pt x="6086835" y="3005035"/>
                </a:cubicBezTo>
                <a:cubicBezTo>
                  <a:pt x="6092550" y="3038756"/>
                  <a:pt x="6080550" y="3069235"/>
                  <a:pt x="6069119" y="3100099"/>
                </a:cubicBezTo>
                <a:cubicBezTo>
                  <a:pt x="6060737" y="3122770"/>
                  <a:pt x="6052162" y="3145436"/>
                  <a:pt x="6046828" y="3168870"/>
                </a:cubicBezTo>
                <a:cubicBezTo>
                  <a:pt x="6040542" y="3196686"/>
                  <a:pt x="6043210" y="3228119"/>
                  <a:pt x="6031589" y="3252885"/>
                </a:cubicBezTo>
                <a:cubicBezTo>
                  <a:pt x="6019396" y="3278795"/>
                  <a:pt x="6027588" y="3300319"/>
                  <a:pt x="6031017" y="3323372"/>
                </a:cubicBezTo>
                <a:cubicBezTo>
                  <a:pt x="6036353" y="3360139"/>
                  <a:pt x="6046258" y="3396719"/>
                  <a:pt x="6033685" y="3433866"/>
                </a:cubicBezTo>
                <a:cubicBezTo>
                  <a:pt x="6018444" y="3479015"/>
                  <a:pt x="6002060" y="3523785"/>
                  <a:pt x="5987583" y="3569124"/>
                </a:cubicBezTo>
                <a:cubicBezTo>
                  <a:pt x="5982056" y="3586653"/>
                  <a:pt x="5979770" y="3605509"/>
                  <a:pt x="5977295" y="3623799"/>
                </a:cubicBezTo>
                <a:cubicBezTo>
                  <a:pt x="5975197" y="3641134"/>
                  <a:pt x="5980533" y="3661899"/>
                  <a:pt x="5972533" y="3675238"/>
                </a:cubicBezTo>
                <a:cubicBezTo>
                  <a:pt x="5951958" y="3709529"/>
                  <a:pt x="5941860" y="3744770"/>
                  <a:pt x="5941860" y="3784397"/>
                </a:cubicBezTo>
                <a:cubicBezTo>
                  <a:pt x="5941860" y="3799258"/>
                  <a:pt x="5933287" y="3813737"/>
                  <a:pt x="5931762" y="3828785"/>
                </a:cubicBezTo>
                <a:cubicBezTo>
                  <a:pt x="5929858" y="3849362"/>
                  <a:pt x="5924714" y="3872985"/>
                  <a:pt x="5931955" y="3890891"/>
                </a:cubicBezTo>
                <a:cubicBezTo>
                  <a:pt x="5949100" y="3932993"/>
                  <a:pt x="5934810" y="3967091"/>
                  <a:pt x="5917857" y="4003861"/>
                </a:cubicBezTo>
                <a:cubicBezTo>
                  <a:pt x="5901092" y="4040058"/>
                  <a:pt x="5887757" y="4078159"/>
                  <a:pt x="5876707" y="4116641"/>
                </a:cubicBezTo>
                <a:cubicBezTo>
                  <a:pt x="5872706" y="4131119"/>
                  <a:pt x="5879375" y="4148453"/>
                  <a:pt x="5880708" y="4164458"/>
                </a:cubicBezTo>
                <a:cubicBezTo>
                  <a:pt x="5881089" y="4170174"/>
                  <a:pt x="5881661" y="4176461"/>
                  <a:pt x="5879756" y="4181603"/>
                </a:cubicBezTo>
                <a:cubicBezTo>
                  <a:pt x="5861466" y="4231324"/>
                  <a:pt x="5847560" y="4281810"/>
                  <a:pt x="5857085" y="4335722"/>
                </a:cubicBezTo>
                <a:cubicBezTo>
                  <a:pt x="5858038" y="4340674"/>
                  <a:pt x="5855942" y="4346201"/>
                  <a:pt x="5854608" y="4351154"/>
                </a:cubicBezTo>
                <a:cubicBezTo>
                  <a:pt x="5847751" y="4375349"/>
                  <a:pt x="5836892" y="4398972"/>
                  <a:pt x="5834415" y="4423545"/>
                </a:cubicBezTo>
                <a:cubicBezTo>
                  <a:pt x="5828319" y="4484127"/>
                  <a:pt x="5825841" y="4545086"/>
                  <a:pt x="5821841" y="4606053"/>
                </a:cubicBezTo>
                <a:cubicBezTo>
                  <a:pt x="5821653" y="4609863"/>
                  <a:pt x="5821653" y="4613864"/>
                  <a:pt x="5820317" y="4617291"/>
                </a:cubicBezTo>
                <a:cubicBezTo>
                  <a:pt x="5812125" y="4639772"/>
                  <a:pt x="5814794" y="4659393"/>
                  <a:pt x="5830414" y="4678445"/>
                </a:cubicBezTo>
                <a:cubicBezTo>
                  <a:pt x="5837273" y="4686828"/>
                  <a:pt x="5840892" y="4698258"/>
                  <a:pt x="5844703" y="4708734"/>
                </a:cubicBezTo>
                <a:cubicBezTo>
                  <a:pt x="5850418" y="4724167"/>
                  <a:pt x="5855942" y="4739978"/>
                  <a:pt x="5859562" y="4755980"/>
                </a:cubicBezTo>
                <a:cubicBezTo>
                  <a:pt x="5862991" y="4771793"/>
                  <a:pt x="5867753" y="4788747"/>
                  <a:pt x="5865088" y="4803988"/>
                </a:cubicBezTo>
                <a:cubicBezTo>
                  <a:pt x="5860326" y="4831420"/>
                  <a:pt x="5849657" y="4857522"/>
                  <a:pt x="5842606" y="4884572"/>
                </a:cubicBezTo>
                <a:cubicBezTo>
                  <a:pt x="5840129" y="4893907"/>
                  <a:pt x="5840512" y="4904195"/>
                  <a:pt x="5840321" y="4913909"/>
                </a:cubicBezTo>
                <a:cubicBezTo>
                  <a:pt x="5839750" y="4936201"/>
                  <a:pt x="5845274" y="4959061"/>
                  <a:pt x="5829462" y="4979253"/>
                </a:cubicBezTo>
                <a:cubicBezTo>
                  <a:pt x="5814602" y="4997922"/>
                  <a:pt x="5818983" y="5016785"/>
                  <a:pt x="5830223" y="5036405"/>
                </a:cubicBezTo>
                <a:cubicBezTo>
                  <a:pt x="5838225" y="5050504"/>
                  <a:pt x="5844513" y="5066505"/>
                  <a:pt x="5847560" y="5082317"/>
                </a:cubicBezTo>
                <a:cubicBezTo>
                  <a:pt x="5851752" y="5104036"/>
                  <a:pt x="5853466" y="5125562"/>
                  <a:pt x="5850988" y="5148995"/>
                </a:cubicBezTo>
                <a:cubicBezTo>
                  <a:pt x="5849275" y="5165570"/>
                  <a:pt x="5848512" y="5179097"/>
                  <a:pt x="5838416" y="5192051"/>
                </a:cubicBezTo>
                <a:cubicBezTo>
                  <a:pt x="5836892" y="5194145"/>
                  <a:pt x="5836510" y="5197955"/>
                  <a:pt x="5836703" y="5200813"/>
                </a:cubicBezTo>
                <a:cubicBezTo>
                  <a:pt x="5839941" y="5238343"/>
                  <a:pt x="5838225" y="5275491"/>
                  <a:pt x="5835937" y="5313403"/>
                </a:cubicBezTo>
                <a:cubicBezTo>
                  <a:pt x="5832892" y="5361598"/>
                  <a:pt x="5841844" y="5412276"/>
                  <a:pt x="5873849" y="5453995"/>
                </a:cubicBezTo>
                <a:cubicBezTo>
                  <a:pt x="5878613" y="5460092"/>
                  <a:pt x="5880708" y="5469236"/>
                  <a:pt x="5881852" y="5477239"/>
                </a:cubicBezTo>
                <a:cubicBezTo>
                  <a:pt x="5886804" y="5514957"/>
                  <a:pt x="5890233" y="5552869"/>
                  <a:pt x="5895758" y="5590590"/>
                </a:cubicBezTo>
                <a:cubicBezTo>
                  <a:pt x="5898806" y="5611164"/>
                  <a:pt x="5901474" y="5632691"/>
                  <a:pt x="5909856" y="5651360"/>
                </a:cubicBezTo>
                <a:cubicBezTo>
                  <a:pt x="5918047" y="5669647"/>
                  <a:pt x="5927762" y="5684320"/>
                  <a:pt x="5910618" y="5695178"/>
                </a:cubicBezTo>
                <a:cubicBezTo>
                  <a:pt x="5919762" y="5714607"/>
                  <a:pt x="5927383" y="5731564"/>
                  <a:pt x="5935573" y="5748136"/>
                </a:cubicBezTo>
                <a:cubicBezTo>
                  <a:pt x="5938620" y="5754234"/>
                  <a:pt x="5943575" y="5759378"/>
                  <a:pt x="5946433" y="5765474"/>
                </a:cubicBezTo>
                <a:cubicBezTo>
                  <a:pt x="5949481" y="5771953"/>
                  <a:pt x="5951385" y="5779191"/>
                  <a:pt x="5952911" y="5786239"/>
                </a:cubicBezTo>
                <a:cubicBezTo>
                  <a:pt x="5959768" y="5817674"/>
                  <a:pt x="5966054" y="5849107"/>
                  <a:pt x="5973485" y="5880348"/>
                </a:cubicBezTo>
                <a:cubicBezTo>
                  <a:pt x="5975008" y="5886447"/>
                  <a:pt x="5981104" y="5891590"/>
                  <a:pt x="5985103" y="5897114"/>
                </a:cubicBezTo>
                <a:cubicBezTo>
                  <a:pt x="5987772" y="5900735"/>
                  <a:pt x="5991773" y="5904353"/>
                  <a:pt x="5992345" y="5908355"/>
                </a:cubicBezTo>
                <a:cubicBezTo>
                  <a:pt x="5996917" y="5938836"/>
                  <a:pt x="6002252" y="5969124"/>
                  <a:pt x="6004537" y="5999796"/>
                </a:cubicBezTo>
                <a:cubicBezTo>
                  <a:pt x="6006440" y="6025515"/>
                  <a:pt x="6005871" y="6050282"/>
                  <a:pt x="6039018" y="6056948"/>
                </a:cubicBezTo>
                <a:cubicBezTo>
                  <a:pt x="6044734" y="6058092"/>
                  <a:pt x="6050831" y="6066284"/>
                  <a:pt x="6053687" y="6072569"/>
                </a:cubicBezTo>
                <a:cubicBezTo>
                  <a:pt x="6061879" y="6090477"/>
                  <a:pt x="6067404" y="6109530"/>
                  <a:pt x="6075785" y="6127247"/>
                </a:cubicBezTo>
                <a:cubicBezTo>
                  <a:pt x="6103790" y="6185351"/>
                  <a:pt x="6121508" y="6246121"/>
                  <a:pt x="6118269" y="6311084"/>
                </a:cubicBezTo>
                <a:cubicBezTo>
                  <a:pt x="6117317" y="6331277"/>
                  <a:pt x="6107028" y="6350899"/>
                  <a:pt x="6103217" y="6363664"/>
                </a:cubicBezTo>
                <a:cubicBezTo>
                  <a:pt x="6118269" y="6400429"/>
                  <a:pt x="6132747" y="6431292"/>
                  <a:pt x="6143606" y="6463490"/>
                </a:cubicBezTo>
                <a:cubicBezTo>
                  <a:pt x="6153322" y="6491874"/>
                  <a:pt x="6159418" y="6521593"/>
                  <a:pt x="6166466" y="6550742"/>
                </a:cubicBezTo>
                <a:cubicBezTo>
                  <a:pt x="6169135" y="6561411"/>
                  <a:pt x="6170658" y="6572269"/>
                  <a:pt x="6171993" y="6583128"/>
                </a:cubicBezTo>
                <a:cubicBezTo>
                  <a:pt x="6176183" y="6617036"/>
                  <a:pt x="6166086" y="6652472"/>
                  <a:pt x="6182089" y="6685617"/>
                </a:cubicBezTo>
                <a:cubicBezTo>
                  <a:pt x="6190471" y="6702955"/>
                  <a:pt x="6200567" y="6720103"/>
                  <a:pt x="6204949" y="6738388"/>
                </a:cubicBezTo>
                <a:cubicBezTo>
                  <a:pt x="6209712" y="6758011"/>
                  <a:pt x="6217142" y="6777207"/>
                  <a:pt x="6222453" y="6796804"/>
                </a:cubicBezTo>
                <a:lnTo>
                  <a:pt x="6227224" y="6857457"/>
                </a:lnTo>
                <a:lnTo>
                  <a:pt x="6099985" y="6857457"/>
                </a:lnTo>
                <a:lnTo>
                  <a:pt x="6099985" y="6857998"/>
                </a:lnTo>
                <a:lnTo>
                  <a:pt x="0" y="6857998"/>
                </a:lnTo>
                <a:close/>
              </a:path>
            </a:pathLst>
          </a:custGeom>
          <a:noFill/>
          <a:effectLst>
            <a:outerShdw blurRad="381000" dist="152400" algn="tl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B01367A3-F670-4BD9-9972-F7E97FC22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4000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8C3DB02-606C-40EC-8381-7A29A1AD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399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5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D8F304D-77F3-F94E-903F-7472C95642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70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57"/>
    </mc:Choice>
    <mc:Fallback xmlns="">
      <p:transition spd="slow" advTm="24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6234BCC6-39B9-47D9-8BF8-C665401A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Mega List of 33 Types of Spices Every Kitchen Needs (Photos &amp; Charts)">
            <a:extLst>
              <a:ext uri="{FF2B5EF4-FFF2-40B4-BE49-F238E27FC236}">
                <a16:creationId xmlns:a16="http://schemas.microsoft.com/office/drawing/2014/main" id="{AA798F82-B945-864B-A6A0-0A2F300155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89" r="-2" b="15093"/>
          <a:stretch/>
        </p:blipFill>
        <p:spPr bwMode="auto"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A Hidden Cause of Chronic Pain: Why Your Brain Sometimes Won't Let Go of  Pain – Health Essentials from Cleveland Clinic">
            <a:extLst>
              <a:ext uri="{FF2B5EF4-FFF2-40B4-BE49-F238E27FC236}">
                <a16:creationId xmlns:a16="http://schemas.microsoft.com/office/drawing/2014/main" id="{00DCF118-4E06-7C4C-81FB-5AB55D87DD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04" r="-1" b="6225"/>
          <a:stretch/>
        </p:blipFill>
        <p:spPr bwMode="auto"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39" name="Freeform: Shape 138">
            <a:extLst>
              <a:ext uri="{FF2B5EF4-FFF2-40B4-BE49-F238E27FC236}">
                <a16:creationId xmlns:a16="http://schemas.microsoft.com/office/drawing/2014/main" id="{72A9CE9D-DAC3-40AF-B504-78A64A909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1" name="Freeform: Shape 140">
            <a:extLst>
              <a:ext uri="{FF2B5EF4-FFF2-40B4-BE49-F238E27FC236}">
                <a16:creationId xmlns:a16="http://schemas.microsoft.com/office/drawing/2014/main" id="{506D7452-6CDE-4381-86CE-07B245938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E80F6B-F423-9C44-81CB-4F0AC5FC9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1524659"/>
            <a:ext cx="5019074" cy="27740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Does it matter?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62DA937-8B55-4317-BD32-98D7AF30E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52EE5A8-045B-4D39-8ED1-51333408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461119"/>
            <a:ext cx="501907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5836B0A-8AE1-AD44-9A76-4961109540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0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452"/>
    </mc:Choice>
    <mc:Fallback xmlns="">
      <p:transition spd="slow" advTm="50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Pain Scale: What It Is and How to Use It">
            <a:extLst>
              <a:ext uri="{FF2B5EF4-FFF2-40B4-BE49-F238E27FC236}">
                <a16:creationId xmlns:a16="http://schemas.microsoft.com/office/drawing/2014/main" id="{0F42D112-5359-D047-936D-15DF5926C8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9" t="-25635" r="5445" b="-21281"/>
          <a:stretch/>
        </p:blipFill>
        <p:spPr bwMode="auto">
          <a:xfrm>
            <a:off x="5419264" y="3265080"/>
            <a:ext cx="6900422" cy="3753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ive tips for ICU sedation - INTENSIVE">
            <a:extLst>
              <a:ext uri="{FF2B5EF4-FFF2-40B4-BE49-F238E27FC236}">
                <a16:creationId xmlns:a16="http://schemas.microsoft.com/office/drawing/2014/main" id="{0DE0B17D-5E5F-EF46-8FDA-3009401558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60" t="1684" r="15288" b="-1"/>
          <a:stretch/>
        </p:blipFill>
        <p:spPr bwMode="auto">
          <a:xfrm>
            <a:off x="543697" y="0"/>
            <a:ext cx="6487298" cy="3920044"/>
          </a:xfrm>
          <a:custGeom>
            <a:avLst/>
            <a:gdLst/>
            <a:ahLst/>
            <a:cxnLst/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E97C36FC-DEAA-4DCA-B0AB-7F9357FA4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045" y="643467"/>
            <a:ext cx="4661488" cy="2460741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78C38CD-A630-49FF-8417-6792A2B13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4080063"/>
            <a:ext cx="4614930" cy="2156145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CAC1863-8825-0443-B275-B65BFCBF9C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87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418"/>
    </mc:Choice>
    <mc:Fallback xmlns="">
      <p:transition spd="slow" advTm="84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A0881-6E7F-ED4C-9F30-010312D3C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MIMIC IV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09A24C-F9A8-244B-9EAE-E21EF7657128}"/>
              </a:ext>
            </a:extLst>
          </p:cNvPr>
          <p:cNvSpPr txBox="1"/>
          <p:nvPr/>
        </p:nvSpPr>
        <p:spPr>
          <a:xfrm>
            <a:off x="5360275" y="1690688"/>
            <a:ext cx="1177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Intubated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378AD6-519B-6442-81A9-3EAA589AB1A1}"/>
              </a:ext>
            </a:extLst>
          </p:cNvPr>
          <p:cNvSpPr txBox="1"/>
          <p:nvPr/>
        </p:nvSpPr>
        <p:spPr>
          <a:xfrm>
            <a:off x="3531475" y="2511071"/>
            <a:ext cx="48347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Infusion of;</a:t>
            </a:r>
          </a:p>
          <a:p>
            <a:pPr algn="ctr"/>
            <a:r>
              <a:rPr lang="en-US" dirty="0"/>
              <a:t>Sedation (S) vs Analgesia (A) </a:t>
            </a:r>
          </a:p>
          <a:p>
            <a:pPr algn="ctr"/>
            <a:r>
              <a:rPr lang="en-US" dirty="0"/>
              <a:t>vs Sedation &amp; analgesia (SA)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0D035C-2ED1-AE43-9A67-F1881BCBFDF8}"/>
              </a:ext>
            </a:extLst>
          </p:cNvPr>
          <p:cNvSpPr txBox="1"/>
          <p:nvPr/>
        </p:nvSpPr>
        <p:spPr>
          <a:xfrm>
            <a:off x="9016454" y="618246"/>
            <a:ext cx="2417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Exclude;</a:t>
            </a:r>
          </a:p>
          <a:p>
            <a:r>
              <a:rPr lang="en-US" dirty="0"/>
              <a:t>-Cardiac surgery</a:t>
            </a:r>
          </a:p>
          <a:p>
            <a:r>
              <a:rPr lang="en-US" dirty="0"/>
              <a:t>-ECMO</a:t>
            </a:r>
          </a:p>
          <a:p>
            <a:r>
              <a:rPr lang="en-US" dirty="0"/>
              <a:t>-Neurosurgery</a:t>
            </a:r>
          </a:p>
          <a:p>
            <a:r>
              <a:rPr lang="en-US" dirty="0"/>
              <a:t>-Traumatic brain injury</a:t>
            </a:r>
          </a:p>
          <a:p>
            <a:r>
              <a:rPr lang="en-US" dirty="0"/>
              <a:t>-Palliation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A40C95-C63A-E741-8ABE-6D7C74672186}"/>
              </a:ext>
            </a:extLst>
          </p:cNvPr>
          <p:cNvSpPr txBox="1"/>
          <p:nvPr/>
        </p:nvSpPr>
        <p:spPr>
          <a:xfrm>
            <a:off x="494698" y="756745"/>
            <a:ext cx="24173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Pain scores (0-10);</a:t>
            </a:r>
          </a:p>
          <a:p>
            <a:r>
              <a:rPr lang="en-US" dirty="0"/>
              <a:t>0 = no pain (exclude)</a:t>
            </a:r>
          </a:p>
          <a:p>
            <a:r>
              <a:rPr lang="en-US" dirty="0"/>
              <a:t>1-3 = mild</a:t>
            </a:r>
          </a:p>
          <a:p>
            <a:r>
              <a:rPr lang="en-US" dirty="0"/>
              <a:t>4-6 = moderate</a:t>
            </a:r>
          </a:p>
          <a:p>
            <a:r>
              <a:rPr lang="en-US" dirty="0"/>
              <a:t>7-10 = severe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75AA2F0-68FE-A24B-BBE4-0F4CA3EB634A}"/>
              </a:ext>
            </a:extLst>
          </p:cNvPr>
          <p:cNvCxnSpPr/>
          <p:nvPr/>
        </p:nvCxnSpPr>
        <p:spPr>
          <a:xfrm>
            <a:off x="5795319" y="2060020"/>
            <a:ext cx="0" cy="451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C7D5001-E3AE-F64F-B850-AB748DC679E7}"/>
              </a:ext>
            </a:extLst>
          </p:cNvPr>
          <p:cNvCxnSpPr/>
          <p:nvPr/>
        </p:nvCxnSpPr>
        <p:spPr>
          <a:xfrm>
            <a:off x="5795319" y="3445014"/>
            <a:ext cx="0" cy="451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41A7377-2510-854E-9DF5-51D5547B9987}"/>
              </a:ext>
            </a:extLst>
          </p:cNvPr>
          <p:cNvSpPr txBox="1"/>
          <p:nvPr/>
        </p:nvSpPr>
        <p:spPr>
          <a:xfrm>
            <a:off x="3377940" y="3906678"/>
            <a:ext cx="4834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Pain score during period of intubation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A1D0C86-A122-884A-ADB3-4B1B4ABAEE27}"/>
              </a:ext>
            </a:extLst>
          </p:cNvPr>
          <p:cNvCxnSpPr/>
          <p:nvPr/>
        </p:nvCxnSpPr>
        <p:spPr>
          <a:xfrm>
            <a:off x="5795319" y="4276010"/>
            <a:ext cx="0" cy="451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59AEA0A-3268-3C4E-BF45-B499DE184F3F}"/>
              </a:ext>
            </a:extLst>
          </p:cNvPr>
          <p:cNvSpPr txBox="1"/>
          <p:nvPr/>
        </p:nvSpPr>
        <p:spPr>
          <a:xfrm>
            <a:off x="3377940" y="4772832"/>
            <a:ext cx="48347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Bolus of medication shortly after? (&lt;30mins)</a:t>
            </a:r>
          </a:p>
          <a:p>
            <a:pPr algn="ctr"/>
            <a:r>
              <a:rPr lang="en-US" dirty="0"/>
              <a:t>If yes;</a:t>
            </a:r>
          </a:p>
          <a:p>
            <a:pPr algn="ctr"/>
            <a:r>
              <a:rPr lang="en-US" dirty="0"/>
              <a:t>S</a:t>
            </a:r>
          </a:p>
          <a:p>
            <a:pPr algn="ctr"/>
            <a:r>
              <a:rPr lang="en-US" dirty="0"/>
              <a:t>A</a:t>
            </a:r>
          </a:p>
          <a:p>
            <a:pPr algn="ctr"/>
            <a:r>
              <a:rPr lang="en-US" dirty="0"/>
              <a:t>SA</a:t>
            </a:r>
          </a:p>
          <a:p>
            <a:pPr algn="ctr"/>
            <a:endParaRPr lang="en-US" dirty="0"/>
          </a:p>
          <a:p>
            <a:pPr algn="ctr"/>
            <a:r>
              <a:rPr lang="en-US" b="1" dirty="0"/>
              <a:t>&amp; pain score in consecutive hour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4244AC8-4575-464F-A384-5D52C2EAADD0}"/>
              </a:ext>
            </a:extLst>
          </p:cNvPr>
          <p:cNvCxnSpPr>
            <a:cxnSpLocks/>
          </p:cNvCxnSpPr>
          <p:nvPr/>
        </p:nvCxnSpPr>
        <p:spPr>
          <a:xfrm>
            <a:off x="7821401" y="4091344"/>
            <a:ext cx="9226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A2710A6-643A-4E4D-8366-68628C0B4EEE}"/>
              </a:ext>
            </a:extLst>
          </p:cNvPr>
          <p:cNvSpPr txBox="1"/>
          <p:nvPr/>
        </p:nvSpPr>
        <p:spPr>
          <a:xfrm>
            <a:off x="8832807" y="3911000"/>
            <a:ext cx="1177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? RASS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6CCB1708-08A1-1C45-B6E7-BEA7AB1983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917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82"/>
    </mc:Choice>
    <mc:Fallback xmlns="">
      <p:transition spd="slow" advTm="605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D2FB37-DBC1-4F8C-9B80-7B2D204A07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259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FD4083-8FA2-784B-95D5-56A6A1B04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700" b="1" dirty="0"/>
              <a:t>Hypothesis;</a:t>
            </a:r>
            <a:br>
              <a:rPr lang="en-US" sz="3700" b="1" dirty="0"/>
            </a:br>
            <a:br>
              <a:rPr lang="en-US" sz="3700" dirty="0"/>
            </a:br>
            <a:r>
              <a:rPr lang="en-US" sz="3700" dirty="0"/>
              <a:t>Patients with more severe pain are more likely to be given a bolus of sedation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1A49167-B8B5-5F4B-8AD3-8007E6768C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251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7579"/>
    </mc:Choice>
    <mc:Fallback xmlns="">
      <p:transition spd="slow" advTm="7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0C434-21D2-5B49-8462-648796E66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/>
              <a:t>Demographics; age and gender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B44B636B-2A8E-2544-B1DA-4CBF4DFC9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9074" r="1" b="1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10D9713-CCFF-1F4E-87F2-9CA81F76B6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9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7043"/>
    </mc:Choice>
    <mc:Fallback xmlns="">
      <p:transition spd="slow" advTm="7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30FCF-B4E1-4345-A7FF-84027C37E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815" y="169734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Demographics; by specialty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B81349-3A7E-4A66-9ED9-66E6F8E29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3" y="2454901"/>
            <a:ext cx="3441163" cy="4080255"/>
          </a:xfrm>
          <a:prstGeom prst="rect">
            <a:avLst/>
          </a:prstGeom>
          <a:solidFill>
            <a:srgbClr val="7F7F7F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37A7FF-19A5-40D8-8D0C-E780CBD33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1468" y="2454900"/>
            <a:ext cx="3441163" cy="4080255"/>
          </a:xfrm>
          <a:prstGeom prst="rect">
            <a:avLst/>
          </a:prstGeom>
          <a:solidFill>
            <a:srgbClr val="7F7F7F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F21DC40A-BC40-FF45-AE23-85EB052AE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83" y="1422606"/>
            <a:ext cx="3832439" cy="507607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E8C57-E6B5-1942-800B-6BFBB7EE6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6057" y="762983"/>
            <a:ext cx="3515128" cy="533092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400" i="1" dirty="0">
                <a:solidFill>
                  <a:srgbClr val="FFFFFF"/>
                </a:solidFill>
              </a:rPr>
              <a:t>1,845 patients had 2 or more services during their admission</a:t>
            </a: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2B72891E-90B2-A54C-992B-EB57423AB7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5966" y="2454899"/>
            <a:ext cx="2652166" cy="408025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9BC539F-A80C-6A46-8E42-453B01CE27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184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6"/>
    </mc:Choice>
    <mc:Fallback xmlns="">
      <p:transition spd="slow" advTm="6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alendar&#10;&#10;Description automatically generated">
            <a:extLst>
              <a:ext uri="{FF2B5EF4-FFF2-40B4-BE49-F238E27FC236}">
                <a16:creationId xmlns:a16="http://schemas.microsoft.com/office/drawing/2014/main" id="{DC9A1BB9-6534-F240-ADCF-BD0E129736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771" y="143152"/>
            <a:ext cx="11178153" cy="67148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0E405EB-4CDA-9545-B210-4BE4E57435F0}"/>
              </a:ext>
            </a:extLst>
          </p:cNvPr>
          <p:cNvSpPr txBox="1"/>
          <p:nvPr/>
        </p:nvSpPr>
        <p:spPr>
          <a:xfrm>
            <a:off x="10212078" y="27288"/>
            <a:ext cx="135384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b="1" dirty="0"/>
              <a:t>Number of events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5E29DEB6-060B-5C4C-8AC8-C4D55F0816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33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31"/>
    </mc:Choice>
    <mc:Fallback xmlns="">
      <p:transition spd="slow" advTm="21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D96EF7E6BCE249903972A4B9B8AEA9" ma:contentTypeVersion="10" ma:contentTypeDescription="Create a new document." ma:contentTypeScope="" ma:versionID="6f77340ae0d27f116423646292ccb00f">
  <xsd:schema xmlns:xsd="http://www.w3.org/2001/XMLSchema" xmlns:xs="http://www.w3.org/2001/XMLSchema" xmlns:p="http://schemas.microsoft.com/office/2006/metadata/properties" xmlns:ns2="f0bd43dc-9435-4870-a3dc-b74ecad1004f" targetNamespace="http://schemas.microsoft.com/office/2006/metadata/properties" ma:root="true" ma:fieldsID="19a5bb27be6ed7d1270f39d47a10db0f" ns2:_="">
    <xsd:import namespace="f0bd43dc-9435-4870-a3dc-b74ecad1004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bd43dc-9435-4870-a3dc-b74ecad100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01803C7-9676-4098-AFDB-529736E6F8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0bd43dc-9435-4870-a3dc-b74ecad1004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1150D0F-7BE3-4AA5-B365-EFA7EB678D2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B094F50-0469-42DF-B9C5-BC2AFF9F73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166</Words>
  <Application>Microsoft Macintosh PowerPoint</Application>
  <PresentationFormat>宽屏</PresentationFormat>
  <Paragraphs>39</Paragraphs>
  <Slides>11</Slides>
  <Notes>1</Notes>
  <HiddenSlides>0</HiddenSlides>
  <MMClips>11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Arial</vt:lpstr>
      <vt:lpstr>Avenir Next LT Pro</vt:lpstr>
      <vt:lpstr>Calibri</vt:lpstr>
      <vt:lpstr>Calibri Light</vt:lpstr>
      <vt:lpstr>Office Theme</vt:lpstr>
      <vt:lpstr>Do ventilated patients with pain receive boluses of sedation?</vt:lpstr>
      <vt:lpstr>Pain or agitation?</vt:lpstr>
      <vt:lpstr>Does it matter?</vt:lpstr>
      <vt:lpstr>PowerPoint 演示文稿</vt:lpstr>
      <vt:lpstr>MIMIC IV</vt:lpstr>
      <vt:lpstr>Hypothesis;  Patients with more severe pain are more likely to be given a bolus of sedation</vt:lpstr>
      <vt:lpstr>Demographics; age and gender</vt:lpstr>
      <vt:lpstr>Demographics; by specialty</vt:lpstr>
      <vt:lpstr>PowerPoint 演示文稿</vt:lpstr>
      <vt:lpstr>We faced challenges…</vt:lpstr>
      <vt:lpstr>It’s not over!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38:  The Propofologists; no pain, no gain?</dc:title>
  <dc:creator>Idunn Morris</dc:creator>
  <cp:lastModifiedBy>Zhizhi Chai</cp:lastModifiedBy>
  <cp:revision>4</cp:revision>
  <dcterms:created xsi:type="dcterms:W3CDTF">2020-12-13T10:31:10Z</dcterms:created>
  <dcterms:modified xsi:type="dcterms:W3CDTF">2021-02-23T05:49:31Z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0x01010017D96EF7E6BCE249903972A4B9B8AEA9</vt:lpwstr>
  </property>
</Properties>
</file>

<file path=docProps/thumbnail.jpeg>
</file>